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heic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2"/>
  </p:notesMasterIdLst>
  <p:sldIdLst>
    <p:sldId id="276" r:id="rId2"/>
    <p:sldId id="278" r:id="rId3"/>
    <p:sldId id="277" r:id="rId4"/>
    <p:sldId id="299" r:id="rId5"/>
    <p:sldId id="297" r:id="rId6"/>
    <p:sldId id="298" r:id="rId7"/>
    <p:sldId id="279" r:id="rId8"/>
    <p:sldId id="281" r:id="rId9"/>
    <p:sldId id="289" r:id="rId10"/>
    <p:sldId id="300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5006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bg>
      <p:bgPr>
        <a:solidFill>
          <a:schemeClr val="accen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28425" y="18078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828413" y="3212100"/>
            <a:ext cx="5322600" cy="183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r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r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r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r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r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r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r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ice"/>
              <a:buNone/>
              <a:defRPr sz="40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●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○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■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●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○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■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●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○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238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500"/>
              <a:buFont typeface="Montserrat Medium"/>
              <a:buChar char="■"/>
              <a:defRPr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heic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heic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5"/>
            <a:ext cx="12192000" cy="68676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26644" y="1325854"/>
            <a:ext cx="7738712" cy="41966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131;p17"/>
          <p:cNvSpPr txBox="1">
            <a:spLocks noGrp="1"/>
          </p:cNvSpPr>
          <p:nvPr>
            <p:ph type="title"/>
          </p:nvPr>
        </p:nvSpPr>
        <p:spPr>
          <a:xfrm>
            <a:off x="2436795" y="2019111"/>
            <a:ext cx="7372951" cy="2810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рабочего пространства методиста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82251" y="5447899"/>
            <a:ext cx="7427495" cy="486852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06359" y="402605"/>
            <a:ext cx="7633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</a:t>
            </a: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«Детско-юношеская спортивная школа № 3»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19232" y="5510412"/>
            <a:ext cx="2353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Новокузнецк, 2023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74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5"/>
            <a:ext cx="12192000" cy="68676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09524" y="413886"/>
            <a:ext cx="7427495" cy="1026016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31;p17"/>
          <p:cNvSpPr txBox="1">
            <a:spLocks noGrp="1"/>
          </p:cNvSpPr>
          <p:nvPr>
            <p:ph type="title"/>
          </p:nvPr>
        </p:nvSpPr>
        <p:spPr>
          <a:xfrm>
            <a:off x="2536256" y="533055"/>
            <a:ext cx="7372951" cy="662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 «Было-стало»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28" y="1863463"/>
            <a:ext cx="5505652" cy="4313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746" y="2205851"/>
            <a:ext cx="5181600" cy="3886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06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5"/>
            <a:ext cx="12192000" cy="68676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09524" y="577516"/>
            <a:ext cx="7427495" cy="854992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31;p17"/>
          <p:cNvSpPr txBox="1">
            <a:spLocks noGrp="1"/>
          </p:cNvSpPr>
          <p:nvPr>
            <p:ph type="title"/>
          </p:nvPr>
        </p:nvSpPr>
        <p:spPr>
          <a:xfrm>
            <a:off x="2409524" y="619878"/>
            <a:ext cx="7372951" cy="662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лин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-проекта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31;p17"/>
          <p:cNvSpPr txBox="1">
            <a:spLocks/>
          </p:cNvSpPr>
          <p:nvPr/>
        </p:nvSpPr>
        <p:spPr>
          <a:xfrm>
            <a:off x="684997" y="2030453"/>
            <a:ext cx="11144451" cy="360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indent="45720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99" y="1324477"/>
            <a:ext cx="7826600" cy="547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87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5"/>
            <a:ext cx="12192000" cy="68676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7842" y="783683"/>
            <a:ext cx="11489358" cy="5838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Google Shape;131;p17"/>
          <p:cNvSpPr txBox="1">
            <a:spLocks noGrp="1"/>
          </p:cNvSpPr>
          <p:nvPr>
            <p:ph type="title"/>
          </p:nvPr>
        </p:nvSpPr>
        <p:spPr>
          <a:xfrm>
            <a:off x="2456045" y="547864"/>
            <a:ext cx="7372951" cy="129750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Google Shape;131;p17"/>
          <p:cNvSpPr txBox="1">
            <a:spLocks/>
          </p:cNvSpPr>
          <p:nvPr/>
        </p:nvSpPr>
        <p:spPr>
          <a:xfrm>
            <a:off x="616017" y="1850005"/>
            <a:ext cx="11144451" cy="360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indent="45720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oogle Shape;131;p17"/>
          <p:cNvSpPr txBox="1">
            <a:spLocks/>
          </p:cNvSpPr>
          <p:nvPr/>
        </p:nvSpPr>
        <p:spPr>
          <a:xfrm>
            <a:off x="760392" y="2638726"/>
            <a:ext cx="11829450" cy="1933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Корабельникова Юлия Павловна- заведующий отделом;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Беланова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Сергеевна- методист;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Афонина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Евгеньевна- методист: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Савичева Елена Васильевна- педагог-организатор;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Перепелка Анна Анатольевна- педагог-организатор;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Дюкова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Геннадьевна- педагог-организатор.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855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5"/>
            <a:ext cx="12192000" cy="68676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6016" y="1324477"/>
            <a:ext cx="11213431" cy="51519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09524" y="577516"/>
            <a:ext cx="7427495" cy="854992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31;p17"/>
          <p:cNvSpPr txBox="1">
            <a:spLocks noGrp="1"/>
          </p:cNvSpPr>
          <p:nvPr>
            <p:ph type="title"/>
          </p:nvPr>
        </p:nvSpPr>
        <p:spPr>
          <a:xfrm>
            <a:off x="2409524" y="619878"/>
            <a:ext cx="7372951" cy="662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Картирование текущего состояния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31;p17"/>
          <p:cNvSpPr txBox="1">
            <a:spLocks/>
          </p:cNvSpPr>
          <p:nvPr/>
        </p:nvSpPr>
        <p:spPr>
          <a:xfrm>
            <a:off x="7556070" y="1013705"/>
            <a:ext cx="3695525" cy="160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445" algn="ctr"/>
            <a:r>
              <a:rPr lang="ru-RU" sz="2400" b="1" dirty="0" smtClean="0">
                <a:latin typeface="Times New Roman"/>
                <a:ea typeface="Times New Roman"/>
              </a:rPr>
              <a:t>Выявленная проблема</a:t>
            </a:r>
            <a:endParaRPr lang="ru-RU" sz="2400" b="1" dirty="0">
              <a:latin typeface="Times New Roman"/>
              <a:ea typeface="Times New Roman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779821" y="1596020"/>
          <a:ext cx="5409224" cy="3782225"/>
        </p:xfrm>
        <a:graphic>
          <a:graphicData uri="http://schemas.openxmlformats.org/drawingml/2006/table">
            <a:tbl>
              <a:tblPr/>
              <a:tblGrid>
                <a:gridCol w="5409224"/>
              </a:tblGrid>
              <a:tr h="6908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Этап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</a:rPr>
                        <a:t> 1.  Методист</a:t>
                      </a: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Поиск необходимой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</a:rPr>
                        <a:t> методической документации</a:t>
                      </a:r>
                      <a:endParaRPr lang="ru-RU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10 мин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DFEE"/>
                    </a:solidFill>
                  </a:tcPr>
                </a:tc>
              </a:tr>
              <a:tr h="6908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2. Методист</a:t>
                      </a: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Перекладывание</a:t>
                      </a:r>
                      <a:r>
                        <a:rPr lang="ru-RU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документации с одного места на другое в процессе поиска</a:t>
                      </a:r>
                      <a:endParaRPr lang="ru-RU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600" b="1" baseline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мин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BFDE"/>
                    </a:solidFill>
                  </a:tcPr>
                </a:tc>
              </a:tr>
              <a:tr h="6772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Этап 3. Методист</a:t>
                      </a: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Уборка методической документации на свои места</a:t>
                      </a: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5мин.</a:t>
                      </a: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DFEE"/>
                    </a:solidFill>
                  </a:tcPr>
                </a:tc>
              </a:tr>
              <a:tr h="10999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Общее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</a:rPr>
                        <a:t> время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=20мин.</a:t>
                      </a: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BFDE"/>
                    </a:solidFill>
                  </a:tcPr>
                </a:tc>
              </a:tr>
            </a:tbl>
          </a:graphicData>
        </a:graphic>
      </p:graphicFrame>
      <p:sp>
        <p:nvSpPr>
          <p:cNvPr id="12" name="Пятно 1 11"/>
          <p:cNvSpPr/>
          <p:nvPr/>
        </p:nvSpPr>
        <p:spPr bwMode="auto">
          <a:xfrm>
            <a:off x="5865542" y="1629200"/>
            <a:ext cx="357190" cy="342896"/>
          </a:xfrm>
          <a:prstGeom prst="irregularSeal1">
            <a:avLst/>
          </a:prstGeom>
          <a:solidFill>
            <a:srgbClr val="FF2525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Пятно 1 12"/>
          <p:cNvSpPr/>
          <p:nvPr/>
        </p:nvSpPr>
        <p:spPr bwMode="auto">
          <a:xfrm>
            <a:off x="7787414" y="2274748"/>
            <a:ext cx="357190" cy="342896"/>
          </a:xfrm>
          <a:prstGeom prst="irregularSeal1">
            <a:avLst/>
          </a:prstGeom>
          <a:solidFill>
            <a:srgbClr val="FF2525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Пятно 1 13"/>
          <p:cNvSpPr/>
          <p:nvPr/>
        </p:nvSpPr>
        <p:spPr bwMode="auto">
          <a:xfrm>
            <a:off x="7823133" y="2799703"/>
            <a:ext cx="285752" cy="357190"/>
          </a:xfrm>
          <a:prstGeom prst="irregularSeal1">
            <a:avLst/>
          </a:prstGeom>
          <a:solidFill>
            <a:srgbClr val="FF2525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ятно 1 14"/>
          <p:cNvSpPr/>
          <p:nvPr/>
        </p:nvSpPr>
        <p:spPr bwMode="auto">
          <a:xfrm>
            <a:off x="7823133" y="3325707"/>
            <a:ext cx="285752" cy="357190"/>
          </a:xfrm>
          <a:prstGeom prst="irregularSeal1">
            <a:avLst/>
          </a:prstGeom>
          <a:solidFill>
            <a:srgbClr val="FF2525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Google Shape;131;p17"/>
          <p:cNvSpPr txBox="1">
            <a:spLocks/>
          </p:cNvSpPr>
          <p:nvPr/>
        </p:nvSpPr>
        <p:spPr>
          <a:xfrm>
            <a:off x="8025414" y="2105400"/>
            <a:ext cx="3695525" cy="84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445" algn="ctr"/>
            <a:r>
              <a:rPr lang="ru-RU" sz="1600" b="1" dirty="0">
                <a:latin typeface="Times New Roman"/>
                <a:ea typeface="Times New Roman"/>
              </a:rPr>
              <a:t>Несистематизированное хранение материалов в кабинете </a:t>
            </a:r>
            <a:r>
              <a:rPr lang="ru-RU" sz="1600" b="1" dirty="0" smtClean="0">
                <a:latin typeface="Times New Roman"/>
                <a:ea typeface="Times New Roman"/>
              </a:rPr>
              <a:t>методиста </a:t>
            </a:r>
            <a:endParaRPr lang="ru-RU" sz="1600" b="1" dirty="0">
              <a:latin typeface="Times New Roman"/>
              <a:ea typeface="Times New Roman"/>
            </a:endParaRPr>
          </a:p>
        </p:txBody>
      </p:sp>
      <p:sp>
        <p:nvSpPr>
          <p:cNvPr id="17" name="Google Shape;131;p17"/>
          <p:cNvSpPr txBox="1">
            <a:spLocks/>
          </p:cNvSpPr>
          <p:nvPr/>
        </p:nvSpPr>
        <p:spPr>
          <a:xfrm>
            <a:off x="8025414" y="2660006"/>
            <a:ext cx="2881449" cy="84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445" algn="ctr"/>
            <a:r>
              <a:rPr lang="ru-RU" sz="1600" b="1" dirty="0" smtClean="0">
                <a:latin typeface="Times New Roman"/>
                <a:ea typeface="Times New Roman"/>
              </a:rPr>
              <a:t>Отсутствие визуализации</a:t>
            </a:r>
            <a:endParaRPr lang="ru-RU" sz="1600" b="1" dirty="0">
              <a:latin typeface="Times New Roman"/>
              <a:ea typeface="Times New Roman"/>
            </a:endParaRPr>
          </a:p>
        </p:txBody>
      </p:sp>
      <p:sp>
        <p:nvSpPr>
          <p:cNvPr id="18" name="Пятно 1 17"/>
          <p:cNvSpPr/>
          <p:nvPr/>
        </p:nvSpPr>
        <p:spPr bwMode="auto">
          <a:xfrm>
            <a:off x="5722666" y="2840371"/>
            <a:ext cx="285752" cy="357190"/>
          </a:xfrm>
          <a:prstGeom prst="irregularSeal1">
            <a:avLst/>
          </a:prstGeom>
          <a:solidFill>
            <a:srgbClr val="FF2525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ятно 1 18"/>
          <p:cNvSpPr/>
          <p:nvPr/>
        </p:nvSpPr>
        <p:spPr bwMode="auto">
          <a:xfrm>
            <a:off x="5716751" y="3786233"/>
            <a:ext cx="285752" cy="357190"/>
          </a:xfrm>
          <a:prstGeom prst="irregularSeal1">
            <a:avLst/>
          </a:prstGeom>
          <a:solidFill>
            <a:srgbClr val="FF2525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44604" y="3395123"/>
            <a:ext cx="3441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sz="16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Лишние перемещения по кабинету</a:t>
            </a:r>
            <a:endParaRPr lang="ru-RU" sz="16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88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5"/>
            <a:ext cx="12192000" cy="68676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6017" y="1325854"/>
            <a:ext cx="11213431" cy="51519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09524" y="577516"/>
            <a:ext cx="7427495" cy="854992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31;p17"/>
          <p:cNvSpPr txBox="1">
            <a:spLocks noGrp="1"/>
          </p:cNvSpPr>
          <p:nvPr>
            <p:ph type="title"/>
          </p:nvPr>
        </p:nvSpPr>
        <p:spPr>
          <a:xfrm>
            <a:off x="2409524" y="619878"/>
            <a:ext cx="7372951" cy="662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 проблем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31;p17"/>
          <p:cNvSpPr txBox="1">
            <a:spLocks/>
          </p:cNvSpPr>
          <p:nvPr/>
        </p:nvSpPr>
        <p:spPr>
          <a:xfrm>
            <a:off x="1559293" y="3510206"/>
            <a:ext cx="10886172" cy="21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"/>
          <a:stretch>
            <a:fillRect/>
          </a:stretch>
        </p:blipFill>
        <p:spPr bwMode="auto">
          <a:xfrm>
            <a:off x="1579639" y="1597380"/>
            <a:ext cx="3791512" cy="399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ятно 1 14"/>
          <p:cNvSpPr/>
          <p:nvPr/>
        </p:nvSpPr>
        <p:spPr bwMode="auto">
          <a:xfrm>
            <a:off x="3598392" y="2569090"/>
            <a:ext cx="357190" cy="342896"/>
          </a:xfrm>
          <a:prstGeom prst="irregularSeal1">
            <a:avLst/>
          </a:prstGeom>
          <a:solidFill>
            <a:srgbClr val="FF2525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Пятно 1 15"/>
          <p:cNvSpPr/>
          <p:nvPr/>
        </p:nvSpPr>
        <p:spPr bwMode="auto">
          <a:xfrm>
            <a:off x="3812706" y="3548234"/>
            <a:ext cx="285752" cy="357190"/>
          </a:xfrm>
          <a:prstGeom prst="irregularSeal1">
            <a:avLst/>
          </a:prstGeom>
          <a:solidFill>
            <a:srgbClr val="FF2525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ятно 1 16"/>
          <p:cNvSpPr/>
          <p:nvPr/>
        </p:nvSpPr>
        <p:spPr bwMode="auto">
          <a:xfrm>
            <a:off x="4125430" y="4636375"/>
            <a:ext cx="285752" cy="342896"/>
          </a:xfrm>
          <a:prstGeom prst="irregularSeal1">
            <a:avLst/>
          </a:prstGeom>
          <a:solidFill>
            <a:srgbClr val="FF2525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98458" y="2422988"/>
            <a:ext cx="4525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уровень НЕ ВЫЯВЛЕНО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06992" y="3322045"/>
            <a:ext cx="4525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НЕ ВЫЯВЛЕНО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6980" y="4377249"/>
            <a:ext cx="4525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МБУ ДО ДЮСШ № 3 ВЫЯВЛЕНО (СЛЕДУЮЩИЙ СЛАЙД)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963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5"/>
            <a:ext cx="12192000" cy="68676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6017" y="1325854"/>
            <a:ext cx="11213431" cy="51519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09524" y="577516"/>
            <a:ext cx="7427495" cy="854992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31;p17"/>
          <p:cNvSpPr txBox="1">
            <a:spLocks noGrp="1"/>
          </p:cNvSpPr>
          <p:nvPr>
            <p:ph type="title"/>
          </p:nvPr>
        </p:nvSpPr>
        <p:spPr>
          <a:xfrm>
            <a:off x="2409524" y="619878"/>
            <a:ext cx="7372951" cy="662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 проблем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4120" y="1818782"/>
            <a:ext cx="6717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на уровне учреждения МБУ ДО ДЮСШ № 3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946483" y="2415113"/>
            <a:ext cx="10299031" cy="308008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934678" y="3031845"/>
            <a:ext cx="94921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Длительный поиск нужных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материалов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времени при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уборке документации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ерациональная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расстановка документов по полкам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Утеря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методического материала или документа</a:t>
            </a:r>
          </a:p>
          <a:p>
            <a:endParaRPr lang="ru-RU" sz="1100" dirty="0"/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042720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5"/>
            <a:ext cx="12192000" cy="68676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09524" y="577516"/>
            <a:ext cx="7427495" cy="854992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31;p17"/>
          <p:cNvSpPr txBox="1">
            <a:spLocks noGrp="1"/>
          </p:cNvSpPr>
          <p:nvPr>
            <p:ph type="title"/>
          </p:nvPr>
        </p:nvSpPr>
        <p:spPr>
          <a:xfrm>
            <a:off x="2409524" y="619878"/>
            <a:ext cx="7372951" cy="662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Карта целевого состояния процесса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31;p17"/>
          <p:cNvSpPr txBox="1">
            <a:spLocks/>
          </p:cNvSpPr>
          <p:nvPr/>
        </p:nvSpPr>
        <p:spPr>
          <a:xfrm>
            <a:off x="7556070" y="757867"/>
            <a:ext cx="3695525" cy="21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445" algn="ctr"/>
            <a:endParaRPr lang="ru-RU" sz="2400" b="1" dirty="0">
              <a:latin typeface="Times New Roman"/>
              <a:ea typeface="Times New Roman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559985"/>
              </p:ext>
            </p:extLst>
          </p:nvPr>
        </p:nvGraphicFramePr>
        <p:xfrm>
          <a:off x="3397892" y="1836652"/>
          <a:ext cx="5409224" cy="3782225"/>
        </p:xfrm>
        <a:graphic>
          <a:graphicData uri="http://schemas.openxmlformats.org/drawingml/2006/table">
            <a:tbl>
              <a:tblPr/>
              <a:tblGrid>
                <a:gridCol w="5409224"/>
              </a:tblGrid>
              <a:tr h="6908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Этап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</a:rPr>
                        <a:t> 1.  Методист</a:t>
                      </a: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Поиск необходимой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</a:rPr>
                        <a:t> методической документации</a:t>
                      </a:r>
                      <a:endParaRPr lang="ru-RU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мин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DFEE"/>
                    </a:solidFill>
                  </a:tcPr>
                </a:tc>
              </a:tr>
              <a:tr h="6908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2. Методист</a:t>
                      </a: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Перекладывание</a:t>
                      </a:r>
                      <a:r>
                        <a:rPr lang="ru-RU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документации с одного места на другое в процессе поиска</a:t>
                      </a:r>
                      <a:endParaRPr lang="ru-RU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6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мин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BFDE"/>
                    </a:solidFill>
                  </a:tcPr>
                </a:tc>
              </a:tr>
              <a:tr h="6772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Этап 3. Методист</a:t>
                      </a: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Уборка методической документации на свои места</a:t>
                      </a: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мин.</a:t>
                      </a:r>
                    </a:p>
                    <a:p>
                      <a:pPr marL="4445"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DFEE"/>
                    </a:solidFill>
                  </a:tcPr>
                </a:tc>
              </a:tr>
              <a:tr h="10999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Общее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</a:rPr>
                        <a:t> время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=5мин.</a:t>
                      </a: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BF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726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5"/>
            <a:ext cx="12192000" cy="68676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09524" y="584910"/>
            <a:ext cx="7427495" cy="854992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31;p17"/>
          <p:cNvSpPr txBox="1">
            <a:spLocks noGrp="1"/>
          </p:cNvSpPr>
          <p:nvPr>
            <p:ph type="title"/>
          </p:nvPr>
        </p:nvSpPr>
        <p:spPr>
          <a:xfrm>
            <a:off x="2409524" y="681288"/>
            <a:ext cx="7372951" cy="662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по устранению проблем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31;p17"/>
          <p:cNvSpPr txBox="1">
            <a:spLocks/>
          </p:cNvSpPr>
          <p:nvPr/>
        </p:nvSpPr>
        <p:spPr>
          <a:xfrm>
            <a:off x="616017" y="3215537"/>
            <a:ext cx="11144451" cy="148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indent="457200"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724922"/>
              </p:ext>
            </p:extLst>
          </p:nvPr>
        </p:nvGraphicFramePr>
        <p:xfrm>
          <a:off x="2301663" y="1892251"/>
          <a:ext cx="7480812" cy="455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0406"/>
                <a:gridCol w="3740406"/>
              </a:tblGrid>
              <a:tr h="44020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Проблема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Решение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9280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Длительный поиск нужных методических материалов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Сортировка и систематизация документов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66289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Нерациональная расстановка документов по полкам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Визуализация мест хранения материалов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600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Приобретение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папок для хранения документов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9280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Утеря методического материала или документа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Стандартизация размещения методических материалов и отчётной документации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1193209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Дополнительные затраты времени при уборке документов на свои места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Использование средств визуального контроля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454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5"/>
            <a:ext cx="12192000" cy="68676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09524" y="413886"/>
            <a:ext cx="7427495" cy="1026016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31;p17"/>
          <p:cNvSpPr txBox="1">
            <a:spLocks noGrp="1"/>
          </p:cNvSpPr>
          <p:nvPr>
            <p:ph type="title"/>
          </p:nvPr>
        </p:nvSpPr>
        <p:spPr>
          <a:xfrm>
            <a:off x="2536256" y="533055"/>
            <a:ext cx="7372951" cy="662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430697"/>
              </p:ext>
            </p:extLst>
          </p:nvPr>
        </p:nvGraphicFramePr>
        <p:xfrm>
          <a:off x="1999364" y="1745314"/>
          <a:ext cx="8193790" cy="3673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30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16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990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773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(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Текущий показатель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Целевой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963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Сокращение времени на поиск документации</a:t>
                      </a:r>
                    </a:p>
                    <a:p>
                      <a:r>
                        <a:rPr lang="ru-RU" sz="1600" b="0" kern="12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600" b="0" kern="1200" dirty="0" smtClean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b="1" kern="1200" dirty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 минут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 smtClean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5 минут</a:t>
                      </a:r>
                    </a:p>
                    <a:p>
                      <a:pPr marL="0" algn="l" defTabSz="914400" rtl="0" eaLnBrk="1" latinLnBrk="0" hangingPunct="1"/>
                      <a:endParaRPr lang="ru-RU" sz="1600" b="0" kern="1200" dirty="0" smtClean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b="0" kern="1200" dirty="0" smtClean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b="0" kern="1200" dirty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202383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B5C4C7"/>
      </a:accent1>
      <a:accent2>
        <a:srgbClr val="E6DCD2"/>
      </a:accent2>
      <a:accent3>
        <a:srgbClr val="FFFFFF"/>
      </a:accent3>
      <a:accent4>
        <a:srgbClr val="434343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310</Words>
  <Application>Microsoft Office PowerPoint</Application>
  <PresentationFormat>Широкоэкранный</PresentationFormat>
  <Paragraphs>85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Abril Fatface</vt:lpstr>
      <vt:lpstr>Aldrich</vt:lpstr>
      <vt:lpstr>Alice</vt:lpstr>
      <vt:lpstr>Arial</vt:lpstr>
      <vt:lpstr>Calibri</vt:lpstr>
      <vt:lpstr>Montserrat Medium</vt:lpstr>
      <vt:lpstr>Times New Roman</vt:lpstr>
      <vt:lpstr>Wingdings</vt:lpstr>
      <vt:lpstr>SlidesMania</vt:lpstr>
      <vt:lpstr>Оптимизация рабочего пространства методиста</vt:lpstr>
      <vt:lpstr>Паспорт лин-проекта</vt:lpstr>
      <vt:lpstr>Команда проекта</vt:lpstr>
      <vt:lpstr>Картирование текущего состояния</vt:lpstr>
      <vt:lpstr>Пирамида проблем</vt:lpstr>
      <vt:lpstr>Пирамида проблем</vt:lpstr>
      <vt:lpstr>Карта целевого состояния процесса</vt:lpstr>
      <vt:lpstr>План мероприятий по устранению проблем</vt:lpstr>
      <vt:lpstr>Достигнутые результаты</vt:lpstr>
      <vt:lpstr>Визуализация «Было-стало»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\</dc:title>
  <cp:lastModifiedBy>Lenovo</cp:lastModifiedBy>
  <cp:revision>38</cp:revision>
  <dcterms:modified xsi:type="dcterms:W3CDTF">2023-07-12T13:53:34Z</dcterms:modified>
</cp:coreProperties>
</file>